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57" r:id="rId6"/>
    <p:sldId id="288" r:id="rId7"/>
    <p:sldId id="258" r:id="rId8"/>
    <p:sldId id="260" r:id="rId9"/>
    <p:sldId id="261" r:id="rId10"/>
    <p:sldId id="286"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7C6"/>
    <a:srgbClr val="103350"/>
    <a:srgbClr val="0C4360"/>
    <a:srgbClr val="1B6872"/>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5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3/27/2025</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3/27/2025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A dumpster full of garbage&#10;&#10;AI-generated content may be incorrect.">
            <a:extLst>
              <a:ext uri="{FF2B5EF4-FFF2-40B4-BE49-F238E27FC236}">
                <a16:creationId xmlns:a16="http://schemas.microsoft.com/office/drawing/2014/main" id="{FBA1F456-234F-7DAC-593E-E95119B659F2}"/>
              </a:ext>
            </a:extLst>
          </p:cNvPr>
          <p:cNvPicPr>
            <a:picLocks noChangeAspect="1"/>
          </p:cNvPicPr>
          <p:nvPr/>
        </p:nvPicPr>
        <p:blipFill>
          <a:blip r:embed="rId2"/>
          <a:stretch>
            <a:fillRect/>
          </a:stretch>
        </p:blipFill>
        <p:spPr>
          <a:xfrm>
            <a:off x="5848516" y="2746609"/>
            <a:ext cx="5988205" cy="3920403"/>
          </a:xfrm>
          <a:prstGeom prst="rect">
            <a:avLst/>
          </a:prstGeom>
        </p:spPr>
      </p:pic>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1766170" y="1356068"/>
            <a:ext cx="10158608" cy="1243584"/>
          </a:xfrm>
        </p:spPr>
        <p:txBody>
          <a:bodyPr/>
          <a:lstStyle/>
          <a:p>
            <a:r>
              <a:rPr lang="en-NL" dirty="0" err="1"/>
              <a:t>Burgerberaad</a:t>
            </a:r>
            <a:r>
              <a:rPr lang="en-NL" dirty="0"/>
              <a:t> Groningen</a:t>
            </a:r>
            <a:endParaRPr lang="en-US" dirty="0"/>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2986193" y="2883147"/>
            <a:ext cx="3334512" cy="868680"/>
          </a:xfrm>
        </p:spPr>
        <p:txBody>
          <a:bodyPr>
            <a:normAutofit/>
          </a:bodyPr>
          <a:lstStyle/>
          <a:p>
            <a:pPr marL="0" indent="0">
              <a:buNone/>
            </a:pPr>
            <a:r>
              <a:rPr lang="en-NL" sz="5400" b="1" dirty="0" err="1"/>
              <a:t>Afval</a:t>
            </a:r>
            <a:endParaRPr lang="en-US" sz="5400" b="1" dirty="0"/>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44376" y="4020015"/>
            <a:ext cx="10814224" cy="2094352"/>
          </a:xfrm>
        </p:spPr>
        <p:txBody>
          <a:bodyPr>
            <a:normAutofit fontScale="90000"/>
          </a:bodyPr>
          <a:lstStyle/>
          <a:p>
            <a:pPr algn="ctr"/>
            <a:r>
              <a:rPr lang="en-NL" dirty="0" err="1"/>
              <a:t>Advies</a:t>
            </a:r>
            <a:r>
              <a:rPr lang="en-NL" dirty="0"/>
              <a:t> </a:t>
            </a:r>
            <a:r>
              <a:rPr lang="en-NL" dirty="0" err="1"/>
              <a:t>orgaan</a:t>
            </a:r>
            <a:r>
              <a:rPr lang="en-NL" dirty="0"/>
              <a:t> met </a:t>
            </a:r>
            <a:r>
              <a:rPr lang="en-NL" dirty="0" err="1"/>
              <a:t>als</a:t>
            </a:r>
            <a:r>
              <a:rPr lang="en-NL" dirty="0"/>
              <a:t> </a:t>
            </a:r>
            <a:r>
              <a:rPr lang="en-NL" dirty="0" err="1"/>
              <a:t>doel</a:t>
            </a:r>
            <a:r>
              <a:rPr lang="en-NL" dirty="0"/>
              <a:t>:</a:t>
            </a:r>
            <a:br>
              <a:rPr lang="en-NL" dirty="0"/>
            </a:br>
            <a:br>
              <a:rPr lang="en-NL" dirty="0"/>
            </a:br>
            <a:r>
              <a:rPr lang="nl-NL" dirty="0"/>
              <a:t>Hoe zorgen we samen blijvend </a:t>
            </a:r>
            <a:br>
              <a:rPr lang="en-NL" dirty="0"/>
            </a:br>
            <a:r>
              <a:rPr lang="nl-NL" dirty="0"/>
              <a:t>voor minder afval in gemeente Groningen?</a:t>
            </a:r>
            <a:br>
              <a:rPr lang="en-NL" dirty="0"/>
            </a:br>
            <a:br>
              <a:rPr lang="en-NL" dirty="0"/>
            </a:br>
            <a:r>
              <a:rPr lang="en-NL" sz="2200" dirty="0"/>
              <a:t>120 Groningers </a:t>
            </a:r>
            <a:r>
              <a:rPr lang="en-NL" sz="2200" dirty="0" err="1"/>
              <a:t>denken</a:t>
            </a:r>
            <a:r>
              <a:rPr lang="en-NL" sz="2200" dirty="0"/>
              <a:t> mee</a:t>
            </a:r>
            <a:br>
              <a:rPr lang="en-NL" dirty="0"/>
            </a:br>
            <a:endParaRPr lang="en-US"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9ECDADA-147E-5A07-FFFE-367B7AC09B20}"/>
              </a:ext>
            </a:extLst>
          </p:cNvPr>
          <p:cNvSpPr>
            <a:spLocks noGrp="1"/>
          </p:cNvSpPr>
          <p:nvPr>
            <p:ph type="title"/>
          </p:nvPr>
        </p:nvSpPr>
        <p:spPr>
          <a:xfrm>
            <a:off x="444500" y="542925"/>
            <a:ext cx="11214100" cy="535531"/>
          </a:xfrm>
        </p:spPr>
        <p:txBody>
          <a:bodyPr/>
          <a:lstStyle/>
          <a:p>
            <a:r>
              <a:rPr lang="en-NL" dirty="0"/>
              <a:t>6 r’s die </a:t>
            </a:r>
            <a:r>
              <a:rPr lang="en-NL" dirty="0" err="1"/>
              <a:t>iedere</a:t>
            </a:r>
            <a:r>
              <a:rPr lang="en-NL" dirty="0"/>
              <a:t> Groninger </a:t>
            </a:r>
            <a:r>
              <a:rPr lang="en-NL" dirty="0" err="1"/>
              <a:t>zou</a:t>
            </a:r>
            <a:r>
              <a:rPr lang="en-NL" dirty="0"/>
              <a:t> </a:t>
            </a:r>
            <a:r>
              <a:rPr lang="en-NL" dirty="0" err="1"/>
              <a:t>moeten</a:t>
            </a:r>
            <a:r>
              <a:rPr lang="en-NL" dirty="0"/>
              <a:t> </a:t>
            </a:r>
            <a:r>
              <a:rPr lang="en-NL" dirty="0" err="1"/>
              <a:t>kennen</a:t>
            </a:r>
            <a:r>
              <a:rPr lang="en-NL" dirty="0"/>
              <a:t>.</a:t>
            </a:r>
            <a:endParaRPr lang="en-US" dirty="0"/>
          </a:p>
        </p:txBody>
      </p:sp>
      <p:sp>
        <p:nvSpPr>
          <p:cNvPr id="3" name="Slide Number Placeholder 2">
            <a:extLst>
              <a:ext uri="{FF2B5EF4-FFF2-40B4-BE49-F238E27FC236}">
                <a16:creationId xmlns:a16="http://schemas.microsoft.com/office/drawing/2014/main" id="{E8809024-0BD8-599D-775F-21EBF9CD97A2}"/>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3</a:t>
            </a:fld>
            <a:endParaRPr lang="en-US" noProof="0"/>
          </a:p>
        </p:txBody>
      </p:sp>
      <p:pic>
        <p:nvPicPr>
          <p:cNvPr id="7" name="Picture Placeholder 6" descr="A close-up of a screen&#10;&#10;AI-generated content may be incorrect.">
            <a:extLst>
              <a:ext uri="{FF2B5EF4-FFF2-40B4-BE49-F238E27FC236}">
                <a16:creationId xmlns:a16="http://schemas.microsoft.com/office/drawing/2014/main" id="{7ECD6989-B64E-C417-07AB-3BD0482FCF83}"/>
              </a:ext>
            </a:extLst>
          </p:cNvPr>
          <p:cNvPicPr>
            <a:picLocks noGrp="1" noChangeAspect="1"/>
          </p:cNvPicPr>
          <p:nvPr>
            <p:ph idx="1"/>
          </p:nvPr>
        </p:nvPicPr>
        <p:blipFill>
          <a:blip r:embed="rId2"/>
          <a:srcRect r="27217"/>
          <a:stretch/>
        </p:blipFill>
        <p:spPr>
          <a:xfrm>
            <a:off x="444500" y="1294015"/>
            <a:ext cx="7043058" cy="5386185"/>
          </a:xfrm>
          <a:noFill/>
        </p:spPr>
      </p:pic>
    </p:spTree>
    <p:extLst>
      <p:ext uri="{BB962C8B-B14F-4D97-AF65-F5344CB8AC3E}">
        <p14:creationId xmlns:p14="http://schemas.microsoft.com/office/powerpoint/2010/main" val="391558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NL" dirty="0"/>
              <a:t>Route </a:t>
            </a:r>
            <a:r>
              <a:rPr lang="en-NL" dirty="0" err="1"/>
              <a:t>kaart</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4</a:t>
            </a:fld>
            <a:endParaRPr lang="en-US" dirty="0"/>
          </a:p>
        </p:txBody>
      </p:sp>
      <p:pic>
        <p:nvPicPr>
          <p:cNvPr id="6" name="Picture 5" descr="A screenshot of a computer&#10;&#10;AI-generated content may be incorrect.">
            <a:extLst>
              <a:ext uri="{FF2B5EF4-FFF2-40B4-BE49-F238E27FC236}">
                <a16:creationId xmlns:a16="http://schemas.microsoft.com/office/drawing/2014/main" id="{6F8EBEA5-822F-D20F-6783-0FBE39434A90}"/>
              </a:ext>
            </a:extLst>
          </p:cNvPr>
          <p:cNvPicPr>
            <a:picLocks noChangeAspect="1"/>
          </p:cNvPicPr>
          <p:nvPr/>
        </p:nvPicPr>
        <p:blipFill>
          <a:blip r:embed="rId2"/>
          <a:srcRect l="20816" t="15370" r="20338" b="19084"/>
          <a:stretch/>
        </p:blipFill>
        <p:spPr>
          <a:xfrm>
            <a:off x="843685" y="1338146"/>
            <a:ext cx="7358152" cy="5122336"/>
          </a:xfrm>
          <a:prstGeom prst="rect">
            <a:avLst/>
          </a:prstGeom>
        </p:spPr>
      </p:pic>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p:txBody>
          <a:bodyPr/>
          <a:lstStyle/>
          <a:p>
            <a:r>
              <a:rPr lang="en-NL" dirty="0"/>
              <a:t>Wat is er al?</a:t>
            </a:r>
            <a:endParaRPr lang="en-US" dirty="0"/>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sz="quarter" idx="18"/>
          </p:nvPr>
        </p:nvSpPr>
        <p:spPr>
          <a:xfrm>
            <a:off x="692406" y="1443654"/>
            <a:ext cx="3942224" cy="4871421"/>
          </a:xfrm>
        </p:spPr>
        <p:txBody>
          <a:bodyPr>
            <a:normAutofit fontScale="92500" lnSpcReduction="20000"/>
          </a:bodyPr>
          <a:lstStyle/>
          <a:p>
            <a:r>
              <a:rPr lang="en-US" sz="2200" b="1" dirty="0">
                <a:solidFill>
                  <a:srgbClr val="63B7C6"/>
                </a:solidFill>
              </a:rPr>
              <a:t>A</a:t>
            </a:r>
            <a:r>
              <a:rPr lang="en-NL" sz="2200" b="1" dirty="0" err="1">
                <a:solidFill>
                  <a:srgbClr val="63B7C6"/>
                </a:solidFill>
              </a:rPr>
              <a:t>fval</a:t>
            </a:r>
            <a:r>
              <a:rPr lang="en-NL" sz="2200" b="1" dirty="0">
                <a:solidFill>
                  <a:srgbClr val="63B7C6"/>
                </a:solidFill>
              </a:rPr>
              <a:t> </a:t>
            </a:r>
            <a:r>
              <a:rPr lang="en-NL" sz="2200" b="1" dirty="0" err="1">
                <a:solidFill>
                  <a:srgbClr val="63B7C6"/>
                </a:solidFill>
              </a:rPr>
              <a:t>voorkomen</a:t>
            </a:r>
            <a:endParaRPr lang="en-NL" sz="2200" b="1" dirty="0">
              <a:solidFill>
                <a:srgbClr val="63B7C6"/>
              </a:solidFill>
            </a:endParaRPr>
          </a:p>
          <a:p>
            <a:r>
              <a:rPr lang="en-US" sz="1900" dirty="0" err="1"/>
              <a:t>Gered</a:t>
            </a:r>
            <a:r>
              <a:rPr lang="en-US" sz="1900" dirty="0"/>
              <a:t> </a:t>
            </a:r>
            <a:r>
              <a:rPr lang="en-US" sz="1900" dirty="0" err="1"/>
              <a:t>Gereedschap</a:t>
            </a:r>
            <a:endParaRPr lang="en-NL" sz="1900" dirty="0"/>
          </a:p>
          <a:p>
            <a:r>
              <a:rPr lang="en-US" sz="1900" dirty="0"/>
              <a:t>Groningen Schoon </a:t>
            </a:r>
            <a:r>
              <a:rPr lang="en-US" sz="1900" dirty="0" err="1"/>
              <a:t>Dankzij</a:t>
            </a:r>
            <a:r>
              <a:rPr lang="en-US" sz="1900" dirty="0"/>
              <a:t> </a:t>
            </a:r>
            <a:r>
              <a:rPr lang="en-US" sz="1900" dirty="0" err="1"/>
              <a:t>Mij</a:t>
            </a:r>
            <a:endParaRPr lang="en-NL" sz="1900" dirty="0"/>
          </a:p>
          <a:p>
            <a:r>
              <a:rPr lang="en-US" sz="1900" dirty="0" err="1"/>
              <a:t>Luierafva</a:t>
            </a:r>
            <a:r>
              <a:rPr lang="en-NL" sz="1900" dirty="0"/>
              <a:t>l</a:t>
            </a:r>
          </a:p>
          <a:p>
            <a:r>
              <a:rPr lang="en-US" sz="1900" dirty="0"/>
              <a:t>M</a:t>
            </a:r>
            <a:r>
              <a:rPr lang="en-NL" sz="1900" dirty="0" err="1"/>
              <a:t>enstruatie</a:t>
            </a:r>
            <a:r>
              <a:rPr lang="en-NL" sz="1900" dirty="0"/>
              <a:t> </a:t>
            </a:r>
            <a:r>
              <a:rPr lang="en-NL" sz="1900" dirty="0" err="1"/>
              <a:t>producten</a:t>
            </a:r>
            <a:endParaRPr lang="en-NL" sz="1900" dirty="0"/>
          </a:p>
          <a:p>
            <a:r>
              <a:rPr lang="en-US" sz="1900" dirty="0" err="1"/>
              <a:t>Onderwijs</a:t>
            </a:r>
            <a:endParaRPr lang="en-NL" sz="1900" dirty="0"/>
          </a:p>
          <a:p>
            <a:r>
              <a:rPr lang="en-US" sz="1900" dirty="0" err="1"/>
              <a:t>Repaircafes</a:t>
            </a:r>
            <a:endParaRPr lang="en-NL" sz="1900" dirty="0"/>
          </a:p>
          <a:p>
            <a:r>
              <a:rPr lang="en-US" sz="1900" dirty="0" err="1"/>
              <a:t>Straatcommunicatie</a:t>
            </a:r>
            <a:endParaRPr lang="en-NL" sz="1900" dirty="0"/>
          </a:p>
          <a:p>
            <a:r>
              <a:rPr lang="en-US" sz="1900" dirty="0"/>
              <a:t>S</a:t>
            </a:r>
            <a:r>
              <a:rPr lang="en-NL" sz="1900" dirty="0" err="1"/>
              <a:t>tudenten</a:t>
            </a:r>
            <a:endParaRPr lang="en-NL" sz="1900" dirty="0"/>
          </a:p>
          <a:p>
            <a:r>
              <a:rPr lang="en-US" sz="1900" dirty="0"/>
              <a:t>V</a:t>
            </a:r>
            <a:r>
              <a:rPr lang="en-NL" sz="1900" dirty="0" err="1"/>
              <a:t>oedselverspilling</a:t>
            </a:r>
            <a:endParaRPr lang="en-NL" sz="1900" dirty="0"/>
          </a:p>
          <a:p>
            <a:r>
              <a:rPr lang="en-US" sz="1900" dirty="0"/>
              <a:t>Websites </a:t>
            </a:r>
            <a:r>
              <a:rPr lang="en-US" sz="1900" dirty="0" err="1"/>
              <a:t>en</a:t>
            </a:r>
            <a:r>
              <a:rPr lang="en-US" sz="1900" dirty="0"/>
              <a:t> app</a:t>
            </a:r>
            <a:endParaRPr lang="en-NL" sz="1900" dirty="0"/>
          </a:p>
          <a:p>
            <a:r>
              <a:rPr lang="en-US" sz="1900" dirty="0"/>
              <a:t>N</a:t>
            </a:r>
            <a:r>
              <a:rPr lang="en-NL" sz="1900" dirty="0" err="1"/>
              <a:t>ieuwsbrief</a:t>
            </a:r>
            <a:endParaRPr lang="en-NL" sz="1900" dirty="0"/>
          </a:p>
          <a:p>
            <a:r>
              <a:rPr lang="en-US" sz="1900" dirty="0"/>
              <a:t>A</a:t>
            </a:r>
            <a:r>
              <a:rPr lang="en-NL" sz="1900" dirty="0" err="1"/>
              <a:t>fvalvrijdag</a:t>
            </a:r>
            <a:endParaRPr lang="en-NL" sz="1900" dirty="0"/>
          </a:p>
          <a:p>
            <a:r>
              <a:rPr lang="en-US" sz="1900" dirty="0"/>
              <a:t>V</a:t>
            </a:r>
            <a:r>
              <a:rPr lang="en-NL" sz="1900" dirty="0" err="1"/>
              <a:t>uilniswagens</a:t>
            </a:r>
            <a:endParaRPr lang="en-NL" sz="1900"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5</a:t>
            </a:fld>
            <a:endParaRPr lang="en-US" dirty="0"/>
          </a:p>
        </p:txBody>
      </p:sp>
      <p:sp>
        <p:nvSpPr>
          <p:cNvPr id="9" name="Text Placeholder 8">
            <a:extLst>
              <a:ext uri="{FF2B5EF4-FFF2-40B4-BE49-F238E27FC236}">
                <a16:creationId xmlns:a16="http://schemas.microsoft.com/office/drawing/2014/main" id="{1C3685D6-B6F0-6C96-A462-237F3C9ADC6E}"/>
              </a:ext>
            </a:extLst>
          </p:cNvPr>
          <p:cNvSpPr>
            <a:spLocks noGrp="1"/>
          </p:cNvSpPr>
          <p:nvPr>
            <p:ph type="body" sz="quarter" idx="20"/>
          </p:nvPr>
        </p:nvSpPr>
        <p:spPr>
          <a:xfrm>
            <a:off x="3495029" y="2633024"/>
            <a:ext cx="3942224" cy="2492679"/>
          </a:xfrm>
        </p:spPr>
        <p:txBody>
          <a:bodyPr/>
          <a:lstStyle/>
          <a:p>
            <a:r>
              <a:rPr lang="en-US" sz="2000" b="1" dirty="0" err="1">
                <a:solidFill>
                  <a:srgbClr val="63B7C6"/>
                </a:solidFill>
              </a:rPr>
              <a:t>Afval</a:t>
            </a:r>
            <a:r>
              <a:rPr lang="en-US" sz="2000" b="1" dirty="0">
                <a:solidFill>
                  <a:srgbClr val="63B7C6"/>
                </a:solidFill>
              </a:rPr>
              <a:t> </a:t>
            </a:r>
            <a:r>
              <a:rPr lang="en-US" sz="2000" b="1" dirty="0" err="1">
                <a:solidFill>
                  <a:srgbClr val="63B7C6"/>
                </a:solidFill>
              </a:rPr>
              <a:t>scheiden</a:t>
            </a:r>
            <a:r>
              <a:rPr lang="en-US" sz="2000" b="1" dirty="0">
                <a:solidFill>
                  <a:srgbClr val="63B7C6"/>
                </a:solidFill>
              </a:rPr>
              <a:t> </a:t>
            </a:r>
            <a:r>
              <a:rPr lang="en-US" sz="2000" b="1" dirty="0" err="1">
                <a:solidFill>
                  <a:srgbClr val="63B7C6"/>
                </a:solidFill>
              </a:rPr>
              <a:t>makkelijk</a:t>
            </a:r>
            <a:r>
              <a:rPr lang="en-US" sz="2000" b="1" dirty="0">
                <a:solidFill>
                  <a:srgbClr val="63B7C6"/>
                </a:solidFill>
              </a:rPr>
              <a:t> </a:t>
            </a:r>
            <a:r>
              <a:rPr lang="en-US" sz="2000" b="1" dirty="0" err="1">
                <a:solidFill>
                  <a:srgbClr val="63B7C6"/>
                </a:solidFill>
              </a:rPr>
              <a:t>maken</a:t>
            </a:r>
            <a:endParaRPr lang="en-US" sz="2000" b="1" dirty="0">
              <a:solidFill>
                <a:srgbClr val="63B7C6"/>
              </a:solidFill>
            </a:endParaRPr>
          </a:p>
          <a:p>
            <a:r>
              <a:rPr lang="en-US" sz="1800" dirty="0" err="1"/>
              <a:t>Afvalbrengstations</a:t>
            </a:r>
            <a:endParaRPr lang="en-NL" sz="1800" dirty="0"/>
          </a:p>
          <a:p>
            <a:r>
              <a:rPr lang="en-US" sz="1800" dirty="0"/>
              <a:t>B</a:t>
            </a:r>
            <a:r>
              <a:rPr lang="en-NL" sz="1800" dirty="0" err="1"/>
              <a:t>akfiets</a:t>
            </a:r>
            <a:endParaRPr lang="en-NL" sz="1800" dirty="0"/>
          </a:p>
          <a:p>
            <a:r>
              <a:rPr lang="en-US" sz="1800" dirty="0" err="1"/>
              <a:t>Chemokar</a:t>
            </a:r>
            <a:endParaRPr lang="en-NL" sz="1800" dirty="0"/>
          </a:p>
          <a:p>
            <a:r>
              <a:rPr lang="en-US" sz="1800" dirty="0"/>
              <a:t>Containers in de </a:t>
            </a:r>
            <a:r>
              <a:rPr lang="en-US" sz="1800" dirty="0" err="1"/>
              <a:t>buurt</a:t>
            </a:r>
            <a:endParaRPr lang="en-NL" sz="1800" dirty="0"/>
          </a:p>
          <a:p>
            <a:r>
              <a:rPr lang="en-US" sz="1800" dirty="0"/>
              <a:t>GFT containers </a:t>
            </a:r>
            <a:r>
              <a:rPr lang="en-US" sz="1800" dirty="0" err="1"/>
              <a:t>bij</a:t>
            </a:r>
            <a:r>
              <a:rPr lang="en-US" sz="1800" dirty="0"/>
              <a:t> </a:t>
            </a:r>
            <a:r>
              <a:rPr lang="en-US" sz="1800" dirty="0" err="1"/>
              <a:t>hoogbouw</a:t>
            </a:r>
            <a:endParaRPr lang="en-NL" sz="1800" dirty="0"/>
          </a:p>
          <a:p>
            <a:r>
              <a:rPr lang="en-US" sz="1800" dirty="0" err="1"/>
              <a:t>Mobiele</a:t>
            </a:r>
            <a:r>
              <a:rPr lang="en-US" sz="1800" dirty="0"/>
              <a:t> </a:t>
            </a:r>
            <a:r>
              <a:rPr lang="en-US" sz="1800" dirty="0" err="1"/>
              <a:t>milieustraten</a:t>
            </a:r>
            <a:endParaRPr lang="en-NL" sz="1800" dirty="0"/>
          </a:p>
        </p:txBody>
      </p:sp>
      <p:sp>
        <p:nvSpPr>
          <p:cNvPr id="10" name="Text Placeholder 9">
            <a:extLst>
              <a:ext uri="{FF2B5EF4-FFF2-40B4-BE49-F238E27FC236}">
                <a16:creationId xmlns:a16="http://schemas.microsoft.com/office/drawing/2014/main" id="{21CC2EDA-2BF3-9576-5FB5-B3AD689F29C4}"/>
              </a:ext>
            </a:extLst>
          </p:cNvPr>
          <p:cNvSpPr>
            <a:spLocks noGrp="1"/>
          </p:cNvSpPr>
          <p:nvPr>
            <p:ph type="body" sz="quarter" idx="21"/>
          </p:nvPr>
        </p:nvSpPr>
        <p:spPr>
          <a:xfrm>
            <a:off x="7879839" y="1901504"/>
            <a:ext cx="4312161" cy="1463040"/>
          </a:xfrm>
        </p:spPr>
        <p:txBody>
          <a:bodyPr/>
          <a:lstStyle/>
          <a:p>
            <a:r>
              <a:rPr lang="nl-NL" sz="2000" b="1" dirty="0" err="1">
                <a:solidFill>
                  <a:srgbClr val="63B7C6"/>
                </a:solidFill>
              </a:rPr>
              <a:t>Nascheiding</a:t>
            </a:r>
            <a:r>
              <a:rPr lang="nl-NL" sz="2000" b="1" dirty="0">
                <a:solidFill>
                  <a:srgbClr val="63B7C6"/>
                </a:solidFill>
              </a:rPr>
              <a:t>, circulair aanbesteden en innovatieve verwerking </a:t>
            </a:r>
            <a:endParaRPr lang="en-NL" sz="2000" b="1" dirty="0">
              <a:solidFill>
                <a:srgbClr val="63B7C6"/>
              </a:solidFill>
            </a:endParaRPr>
          </a:p>
          <a:p>
            <a:r>
              <a:rPr lang="en-US" sz="1800" dirty="0" err="1"/>
              <a:t>Bouwmaterialenhub</a:t>
            </a:r>
            <a:endParaRPr lang="en-NL" sz="1800" dirty="0"/>
          </a:p>
          <a:p>
            <a:r>
              <a:rPr lang="en-US" sz="1800" dirty="0"/>
              <a:t>G</a:t>
            </a:r>
            <a:r>
              <a:rPr lang="en-NL" sz="1800" dirty="0" err="1"/>
              <a:t>rondstoffen</a:t>
            </a:r>
            <a:r>
              <a:rPr lang="en-NL" sz="1800" dirty="0"/>
              <a:t> </a:t>
            </a:r>
            <a:r>
              <a:rPr lang="en-NL" sz="1800" dirty="0" err="1"/>
              <a:t>catalogus</a:t>
            </a:r>
            <a:endParaRPr lang="en-NL" sz="1800" dirty="0"/>
          </a:p>
          <a:p>
            <a:r>
              <a:rPr lang="en-US" sz="1800" dirty="0" err="1"/>
              <a:t>Gronings</a:t>
            </a:r>
            <a:r>
              <a:rPr lang="en-US" sz="1800" dirty="0"/>
              <a:t> Goud </a:t>
            </a:r>
            <a:endParaRPr lang="en-NL" sz="1800" dirty="0"/>
          </a:p>
          <a:p>
            <a:r>
              <a:rPr lang="en-US" sz="1800" dirty="0"/>
              <a:t>H</a:t>
            </a:r>
            <a:r>
              <a:rPr lang="en-NL" sz="1800" dirty="0"/>
              <a:t>out van </a:t>
            </a:r>
            <a:r>
              <a:rPr lang="en-NL" sz="1800" dirty="0" err="1"/>
              <a:t>hier</a:t>
            </a:r>
            <a:endParaRPr lang="en-NL" sz="1800" dirty="0"/>
          </a:p>
          <a:p>
            <a:r>
              <a:rPr lang="en-US" sz="1800" dirty="0"/>
              <a:t>N</a:t>
            </a:r>
            <a:r>
              <a:rPr lang="en-NL" sz="1800" dirty="0" err="1"/>
              <a:t>ascheiding</a:t>
            </a:r>
            <a:endParaRPr lang="en-NL" sz="1800" dirty="0"/>
          </a:p>
          <a:p>
            <a:r>
              <a:rPr lang="en-US" sz="1800" dirty="0"/>
              <a:t>T</a:t>
            </a:r>
            <a:r>
              <a:rPr lang="en-NL" sz="1800" dirty="0" err="1"/>
              <a:t>extielhub</a:t>
            </a:r>
            <a:r>
              <a:rPr lang="en-NL" sz="1800" dirty="0"/>
              <a:t> </a:t>
            </a:r>
          </a:p>
          <a:p>
            <a:r>
              <a:rPr lang="en-NL" sz="1800" dirty="0" err="1"/>
              <a:t>verwerkers</a:t>
            </a:r>
            <a:endParaRPr lang="en-NL" sz="1800"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NL" dirty="0" err="1"/>
              <a:t>Waar</a:t>
            </a:r>
            <a:r>
              <a:rPr lang="en-NL" dirty="0"/>
              <a:t> </a:t>
            </a:r>
            <a:r>
              <a:rPr lang="en-NL" dirty="0" err="1"/>
              <a:t>moet</a:t>
            </a:r>
            <a:r>
              <a:rPr lang="en-NL" dirty="0"/>
              <a:t> </a:t>
            </a:r>
            <a:r>
              <a:rPr lang="en-NL" dirty="0" err="1"/>
              <a:t>nog</a:t>
            </a:r>
            <a:r>
              <a:rPr lang="en-NL" dirty="0"/>
              <a:t> </a:t>
            </a:r>
            <a:r>
              <a:rPr lang="en-NL" dirty="0" err="1"/>
              <a:t>een</a:t>
            </a:r>
            <a:r>
              <a:rPr lang="en-NL" dirty="0"/>
              <a:t> </a:t>
            </a:r>
            <a:r>
              <a:rPr lang="en-NL" dirty="0" err="1"/>
              <a:t>oplossing</a:t>
            </a:r>
            <a:r>
              <a:rPr lang="en-NL" dirty="0"/>
              <a:t> </a:t>
            </a:r>
            <a:r>
              <a:rPr lang="en-NL" dirty="0" err="1"/>
              <a:t>voor</a:t>
            </a:r>
            <a:r>
              <a:rPr lang="en-NL" dirty="0"/>
              <a:t> </a:t>
            </a:r>
            <a:r>
              <a:rPr lang="en-NL" dirty="0" err="1"/>
              <a:t>worden</a:t>
            </a:r>
            <a:r>
              <a:rPr lang="en-NL" dirty="0"/>
              <a:t> </a:t>
            </a:r>
            <a:r>
              <a:rPr lang="en-NL" dirty="0" err="1"/>
              <a:t>gevonden</a:t>
            </a:r>
            <a:r>
              <a:rPr lang="en-NL" dirty="0"/>
              <a:t>?</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6</a:t>
            </a:fld>
            <a:endParaRPr lang="en-US" dirty="0"/>
          </a:p>
        </p:txBody>
      </p:sp>
      <p:pic>
        <p:nvPicPr>
          <p:cNvPr id="13" name="Content Placeholder 12" descr="A screenshot of a computer&#10;&#10;AI-generated content may be incorrect.">
            <a:extLst>
              <a:ext uri="{FF2B5EF4-FFF2-40B4-BE49-F238E27FC236}">
                <a16:creationId xmlns:a16="http://schemas.microsoft.com/office/drawing/2014/main" id="{BA83DC2B-55D2-EB4A-D96C-D5A217141E5E}"/>
              </a:ext>
            </a:extLst>
          </p:cNvPr>
          <p:cNvPicPr>
            <a:picLocks noGrp="1" noChangeAspect="1"/>
          </p:cNvPicPr>
          <p:nvPr>
            <p:ph sz="half" idx="2"/>
          </p:nvPr>
        </p:nvPicPr>
        <p:blipFill>
          <a:blip r:embed="rId2"/>
          <a:srcRect l="23164" t="26527" r="25164" b="8439"/>
          <a:stretch/>
        </p:blipFill>
        <p:spPr>
          <a:xfrm>
            <a:off x="763501" y="1371959"/>
            <a:ext cx="6284069" cy="4943116"/>
          </a:xfrm>
        </p:spPr>
      </p:pic>
      <p:sp>
        <p:nvSpPr>
          <p:cNvPr id="6" name="TextBox 5">
            <a:extLst>
              <a:ext uri="{FF2B5EF4-FFF2-40B4-BE49-F238E27FC236}">
                <a16:creationId xmlns:a16="http://schemas.microsoft.com/office/drawing/2014/main" id="{D05BA00F-BEBB-ADF0-E35D-BFDCB9D31A59}"/>
              </a:ext>
            </a:extLst>
          </p:cNvPr>
          <p:cNvSpPr txBox="1"/>
          <p:nvPr/>
        </p:nvSpPr>
        <p:spPr>
          <a:xfrm>
            <a:off x="5732316" y="1406824"/>
            <a:ext cx="1211948" cy="584775"/>
          </a:xfrm>
          <a:prstGeom prst="rect">
            <a:avLst/>
          </a:prstGeom>
          <a:noFill/>
        </p:spPr>
        <p:txBody>
          <a:bodyPr wrap="square">
            <a:spAutoFit/>
          </a:bodyPr>
          <a:lstStyle/>
          <a:p>
            <a:r>
              <a:rPr lang="en-NL" sz="3200" dirty="0">
                <a:solidFill>
                  <a:schemeClr val="accent2">
                    <a:lumMod val="75000"/>
                  </a:schemeClr>
                </a:solidFill>
              </a:rPr>
              <a:t>2024</a:t>
            </a:r>
          </a:p>
        </p:txBody>
      </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B826-03AC-77CC-7C6D-20CA1E2484F9}"/>
              </a:ext>
            </a:extLst>
          </p:cNvPr>
          <p:cNvSpPr>
            <a:spLocks noGrp="1"/>
          </p:cNvSpPr>
          <p:nvPr>
            <p:ph type="title"/>
          </p:nvPr>
        </p:nvSpPr>
        <p:spPr/>
        <p:txBody>
          <a:bodyPr/>
          <a:lstStyle/>
          <a:p>
            <a:r>
              <a:rPr lang="en-NL" dirty="0" err="1"/>
              <a:t>Iemand</a:t>
            </a:r>
            <a:r>
              <a:rPr lang="en-NL" dirty="0"/>
              <a:t> </a:t>
            </a:r>
            <a:r>
              <a:rPr lang="en-NL" dirty="0" err="1"/>
              <a:t>nog</a:t>
            </a:r>
            <a:r>
              <a:rPr lang="en-NL" dirty="0"/>
              <a:t> </a:t>
            </a:r>
            <a:r>
              <a:rPr lang="en-NL" dirty="0" err="1"/>
              <a:t>goede</a:t>
            </a:r>
            <a:r>
              <a:rPr lang="en-NL" dirty="0"/>
              <a:t> </a:t>
            </a:r>
            <a:r>
              <a:rPr lang="en-NL" dirty="0" err="1"/>
              <a:t>ideëen</a:t>
            </a:r>
            <a:r>
              <a:rPr lang="en-NL" dirty="0"/>
              <a:t>?</a:t>
            </a:r>
          </a:p>
        </p:txBody>
      </p:sp>
      <p:sp>
        <p:nvSpPr>
          <p:cNvPr id="3" name="Slide Number Placeholder 2">
            <a:extLst>
              <a:ext uri="{FF2B5EF4-FFF2-40B4-BE49-F238E27FC236}">
                <a16:creationId xmlns:a16="http://schemas.microsoft.com/office/drawing/2014/main" id="{D1823677-1937-034B-7065-08360C97B48B}"/>
              </a:ext>
            </a:extLst>
          </p:cNvPr>
          <p:cNvSpPr>
            <a:spLocks noGrp="1"/>
          </p:cNvSpPr>
          <p:nvPr>
            <p:ph type="sldNum" sz="quarter" idx="12"/>
          </p:nvPr>
        </p:nvSpPr>
        <p:spPr/>
        <p:txBody>
          <a:bodyPr/>
          <a:lstStyle/>
          <a:p>
            <a:fld id="{C263D6C4-4840-40CC-AC84-17E24B3B7BDE}" type="slidenum">
              <a:rPr lang="en-US" noProof="0" smtClean="0"/>
              <a:pPr/>
              <a:t>7</a:t>
            </a:fld>
            <a:endParaRPr lang="en-US" noProof="0" dirty="0"/>
          </a:p>
        </p:txBody>
      </p:sp>
      <p:sp>
        <p:nvSpPr>
          <p:cNvPr id="4" name="Text Placeholder 3">
            <a:extLst>
              <a:ext uri="{FF2B5EF4-FFF2-40B4-BE49-F238E27FC236}">
                <a16:creationId xmlns:a16="http://schemas.microsoft.com/office/drawing/2014/main" id="{9D5935D1-6026-AB6E-D787-71C6631AAD5E}"/>
              </a:ext>
            </a:extLst>
          </p:cNvPr>
          <p:cNvSpPr>
            <a:spLocks noGrp="1"/>
          </p:cNvSpPr>
          <p:nvPr>
            <p:ph type="body" idx="1"/>
          </p:nvPr>
        </p:nvSpPr>
        <p:spPr/>
        <p:txBody>
          <a:bodyPr/>
          <a:lstStyle/>
          <a:p>
            <a:r>
              <a:rPr lang="en-US" dirty="0"/>
              <a:t>I</a:t>
            </a:r>
            <a:r>
              <a:rPr lang="en-NL" dirty="0" err="1"/>
              <a:t>ets</a:t>
            </a:r>
            <a:r>
              <a:rPr lang="en-NL" dirty="0"/>
              <a:t> </a:t>
            </a:r>
            <a:r>
              <a:rPr lang="en-NL" dirty="0" err="1"/>
              <a:t>nieuws</a:t>
            </a:r>
            <a:r>
              <a:rPr lang="en-NL" dirty="0"/>
              <a:t>?</a:t>
            </a:r>
          </a:p>
        </p:txBody>
      </p:sp>
      <p:sp>
        <p:nvSpPr>
          <p:cNvPr id="5" name="Text Placeholder 4">
            <a:extLst>
              <a:ext uri="{FF2B5EF4-FFF2-40B4-BE49-F238E27FC236}">
                <a16:creationId xmlns:a16="http://schemas.microsoft.com/office/drawing/2014/main" id="{79B25F8C-3A0D-CAA2-2F42-61AB79AAFE3C}"/>
              </a:ext>
            </a:extLst>
          </p:cNvPr>
          <p:cNvSpPr>
            <a:spLocks noGrp="1"/>
          </p:cNvSpPr>
          <p:nvPr>
            <p:ph type="body" sz="quarter" idx="3"/>
          </p:nvPr>
        </p:nvSpPr>
        <p:spPr/>
        <p:txBody>
          <a:bodyPr/>
          <a:lstStyle/>
          <a:p>
            <a:r>
              <a:rPr lang="en-US" dirty="0"/>
              <a:t>V</a:t>
            </a:r>
            <a:r>
              <a:rPr lang="en-NL" dirty="0" err="1"/>
              <a:t>ergroten</a:t>
            </a:r>
            <a:r>
              <a:rPr lang="en-NL" dirty="0"/>
              <a:t> </a:t>
            </a:r>
            <a:r>
              <a:rPr lang="en-NL" dirty="0" err="1"/>
              <a:t>bekendheid</a:t>
            </a:r>
            <a:r>
              <a:rPr lang="en-NL" dirty="0"/>
              <a:t> </a:t>
            </a:r>
            <a:r>
              <a:rPr lang="en-NL" dirty="0" err="1"/>
              <a:t>en</a:t>
            </a:r>
            <a:r>
              <a:rPr lang="en-NL" dirty="0"/>
              <a:t> </a:t>
            </a:r>
            <a:r>
              <a:rPr lang="en-NL" dirty="0" err="1"/>
              <a:t>gebruik</a:t>
            </a:r>
            <a:endParaRPr lang="en-NL" dirty="0"/>
          </a:p>
          <a:p>
            <a:r>
              <a:rPr lang="en-NL" dirty="0"/>
              <a:t>van wat er al is? </a:t>
            </a:r>
            <a:r>
              <a:rPr lang="en-US" dirty="0"/>
              <a:t>H</a:t>
            </a:r>
            <a:r>
              <a:rPr lang="en-NL" dirty="0" err="1"/>
              <a:t>oe</a:t>
            </a:r>
            <a:r>
              <a:rPr lang="en-NL" dirty="0"/>
              <a:t>?</a:t>
            </a:r>
          </a:p>
        </p:txBody>
      </p:sp>
      <p:sp>
        <p:nvSpPr>
          <p:cNvPr id="6" name="Content Placeholder 5">
            <a:extLst>
              <a:ext uri="{FF2B5EF4-FFF2-40B4-BE49-F238E27FC236}">
                <a16:creationId xmlns:a16="http://schemas.microsoft.com/office/drawing/2014/main" id="{BC1103B6-2B96-2831-39E4-4F612CEDF8EA}"/>
              </a:ext>
            </a:extLst>
          </p:cNvPr>
          <p:cNvSpPr>
            <a:spLocks noGrp="1"/>
          </p:cNvSpPr>
          <p:nvPr>
            <p:ph sz="half" idx="2"/>
          </p:nvPr>
        </p:nvSpPr>
        <p:spPr>
          <a:xfrm>
            <a:off x="444501" y="3493698"/>
            <a:ext cx="4670964" cy="439948"/>
          </a:xfrm>
        </p:spPr>
        <p:txBody>
          <a:bodyPr/>
          <a:lstStyle/>
          <a:p>
            <a:r>
              <a:rPr lang="en-NL" dirty="0" err="1"/>
              <a:t>Mentimeter</a:t>
            </a:r>
            <a:r>
              <a:rPr lang="en-NL" dirty="0"/>
              <a:t>   82759520</a:t>
            </a:r>
          </a:p>
        </p:txBody>
      </p:sp>
    </p:spTree>
    <p:extLst>
      <p:ext uri="{BB962C8B-B14F-4D97-AF65-F5344CB8AC3E}">
        <p14:creationId xmlns:p14="http://schemas.microsoft.com/office/powerpoint/2010/main" val="88937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990E-2DE6-0A61-94BB-34C62595F57F}"/>
              </a:ext>
            </a:extLst>
          </p:cNvPr>
          <p:cNvSpPr>
            <a:spLocks noGrp="1"/>
          </p:cNvSpPr>
          <p:nvPr>
            <p:ph type="title"/>
          </p:nvPr>
        </p:nvSpPr>
        <p:spPr/>
        <p:txBody>
          <a:bodyPr/>
          <a:lstStyle/>
          <a:p>
            <a:r>
              <a:rPr lang="en-NL" dirty="0" err="1"/>
              <a:t>Circulaire</a:t>
            </a:r>
            <a:r>
              <a:rPr lang="en-NL" dirty="0"/>
              <a:t> </a:t>
            </a:r>
            <a:r>
              <a:rPr lang="en-NL" dirty="0" err="1"/>
              <a:t>economie</a:t>
            </a:r>
            <a:endParaRPr lang="en-NL" dirty="0"/>
          </a:p>
        </p:txBody>
      </p:sp>
      <p:sp>
        <p:nvSpPr>
          <p:cNvPr id="3" name="Slide Number Placeholder 2">
            <a:extLst>
              <a:ext uri="{FF2B5EF4-FFF2-40B4-BE49-F238E27FC236}">
                <a16:creationId xmlns:a16="http://schemas.microsoft.com/office/drawing/2014/main" id="{D192CCD0-B061-9815-9127-1DC54B8700B0}"/>
              </a:ext>
            </a:extLst>
          </p:cNvPr>
          <p:cNvSpPr>
            <a:spLocks noGrp="1"/>
          </p:cNvSpPr>
          <p:nvPr>
            <p:ph type="sldNum" sz="quarter" idx="12"/>
          </p:nvPr>
        </p:nvSpPr>
        <p:spPr/>
        <p:txBody>
          <a:bodyPr/>
          <a:lstStyle/>
          <a:p>
            <a:fld id="{C263D6C4-4840-40CC-AC84-17E24B3B7BDE}" type="slidenum">
              <a:rPr lang="en-US" noProof="0" smtClean="0"/>
              <a:pPr/>
              <a:t>8</a:t>
            </a:fld>
            <a:endParaRPr lang="en-US" noProof="0" dirty="0"/>
          </a:p>
        </p:txBody>
      </p:sp>
      <p:sp>
        <p:nvSpPr>
          <p:cNvPr id="4" name="Text Placeholder 3">
            <a:extLst>
              <a:ext uri="{FF2B5EF4-FFF2-40B4-BE49-F238E27FC236}">
                <a16:creationId xmlns:a16="http://schemas.microsoft.com/office/drawing/2014/main" id="{28E4DF96-91DE-6E9B-CD9D-B2E5ABBAFDDA}"/>
              </a:ext>
            </a:extLst>
          </p:cNvPr>
          <p:cNvSpPr>
            <a:spLocks noGrp="1"/>
          </p:cNvSpPr>
          <p:nvPr>
            <p:ph type="body" sz="quarter" idx="13"/>
          </p:nvPr>
        </p:nvSpPr>
        <p:spPr>
          <a:xfrm>
            <a:off x="444500" y="1078456"/>
            <a:ext cx="10807700" cy="5702599"/>
          </a:xfrm>
        </p:spPr>
        <p:txBody>
          <a:bodyPr>
            <a:normAutofit fontScale="47500" lnSpcReduction="20000"/>
          </a:bodyPr>
          <a:lstStyle/>
          <a:p>
            <a:r>
              <a:rPr lang="nl-NL" dirty="0">
                <a:solidFill>
                  <a:schemeClr val="accent2">
                    <a:lumMod val="40000"/>
                    <a:lumOff val="60000"/>
                  </a:schemeClr>
                </a:solidFill>
              </a:rPr>
              <a:t>Een circulaire economie is een economisch systeem van gesloten kringlopen waarin grondstoffen, onderdelen en producten hun waarde zo min mogelijk verliezen, hernieuwbare energiebronnen worden gebruikt en systeemdenken centraal staat. </a:t>
            </a:r>
            <a:endParaRPr lang="en-NL" dirty="0">
              <a:solidFill>
                <a:schemeClr val="accent2">
                  <a:lumMod val="40000"/>
                  <a:lumOff val="60000"/>
                </a:schemeClr>
              </a:solidFill>
            </a:endParaRPr>
          </a:p>
          <a:p>
            <a:r>
              <a:rPr lang="nl-NL" dirty="0"/>
              <a:t>Anders dan in het huidige lineaire systeem waarin grondstoffen worden omgezet in producten die aan het einde van hun levensduur worden vernietigd. Het circulaire systeem kent twee kringlopen van materiaal. Een </a:t>
            </a:r>
            <a:r>
              <a:rPr lang="nl-NL" dirty="0">
                <a:solidFill>
                  <a:srgbClr val="63B7C6"/>
                </a:solidFill>
              </a:rPr>
              <a:t>biologische</a:t>
            </a:r>
            <a:r>
              <a:rPr lang="nl-NL" dirty="0"/>
              <a:t> kringloop, waarin reststoffen na gebruik veilig terugvloeien in de natuur. En een </a:t>
            </a:r>
            <a:r>
              <a:rPr lang="nl-NL" dirty="0">
                <a:solidFill>
                  <a:srgbClr val="63B7C6"/>
                </a:solidFill>
              </a:rPr>
              <a:t>technische</a:t>
            </a:r>
            <a:r>
              <a:rPr lang="nl-NL" dirty="0"/>
              <a:t> kringloop, waarvoor product(onderdelen) zo zijn ontworpen en vermaakt dat deze op kwalitatief hoogwaardig niveau opnieuw gebruikt kunnen worden, Hiervoor blijft de economische waarde zoveel mogelijk behouden. Het systeem is dus ecologisch en economisch gezien</a:t>
            </a:r>
            <a:r>
              <a:rPr lang="en-NL" dirty="0"/>
              <a:t> </a:t>
            </a:r>
            <a:r>
              <a:rPr lang="nl-NL" dirty="0"/>
              <a:t>‘restauratief’. </a:t>
            </a:r>
            <a:endParaRPr lang="en-NL" dirty="0"/>
          </a:p>
          <a:p>
            <a:r>
              <a:rPr lang="nl-NL" sz="3800" dirty="0"/>
              <a:t>Bron: MVO Nederland, 2019</a:t>
            </a:r>
            <a:endParaRPr lang="en-NL" sz="3800" dirty="0"/>
          </a:p>
        </p:txBody>
      </p:sp>
    </p:spTree>
    <p:extLst>
      <p:ext uri="{BB962C8B-B14F-4D97-AF65-F5344CB8AC3E}">
        <p14:creationId xmlns:p14="http://schemas.microsoft.com/office/powerpoint/2010/main" val="1685721526"/>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2.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56</TotalTime>
  <Words>291</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Trade Gothic LT Pro</vt:lpstr>
      <vt:lpstr>Trebuchet MS</vt:lpstr>
      <vt:lpstr>Office Theme</vt:lpstr>
      <vt:lpstr>Burgerberaad Groningen</vt:lpstr>
      <vt:lpstr>Advies orgaan met als doel:  Hoe zorgen we samen blijvend  voor minder afval in gemeente Groningen?  120 Groningers denken mee </vt:lpstr>
      <vt:lpstr>6 r’s die iedere Groninger zou moeten kennen.</vt:lpstr>
      <vt:lpstr>Route kaart</vt:lpstr>
      <vt:lpstr>Wat is er al?</vt:lpstr>
      <vt:lpstr>Waar moet nog een oplossing voor worden gevonden?</vt:lpstr>
      <vt:lpstr>Iemand nog goede ideëen?</vt:lpstr>
      <vt:lpstr>Circulaire economie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Kruk CM van der, Carla</dc:creator>
  <cp:lastModifiedBy>Kruk CM van der, Carla</cp:lastModifiedBy>
  <cp:revision>3</cp:revision>
  <dcterms:created xsi:type="dcterms:W3CDTF">2025-03-21T09:52:56Z</dcterms:created>
  <dcterms:modified xsi:type="dcterms:W3CDTF">2025-03-27T08:19:55Z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